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88" r:id="rId3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uario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13" autoAdjust="0"/>
  </p:normalViewPr>
  <p:slideViewPr>
    <p:cSldViewPr>
      <p:cViewPr varScale="1">
        <p:scale>
          <a:sx n="70" d="100"/>
          <a:sy n="70" d="100"/>
        </p:scale>
        <p:origin x="-53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55DDA-E046-40B4-ACE0-3749A0A2CD2D}" type="datetimeFigureOut">
              <a:rPr lang="es-ES" smtClean="0"/>
              <a:t>23/10/2013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CF0E-89AE-4413-B51F-12C7F71E83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3826195"/>
      </p:ext>
    </p:extLst>
  </p:cSld>
  <p:clrMapOvr>
    <a:masterClrMapping/>
  </p:clrMapOvr>
  <p:transition spd="slow" advClick="0" advTm="1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55DDA-E046-40B4-ACE0-3749A0A2CD2D}" type="datetimeFigureOut">
              <a:rPr lang="es-ES" smtClean="0"/>
              <a:t>23/10/2013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CF0E-89AE-4413-B51F-12C7F71E83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3629830"/>
      </p:ext>
    </p:extLst>
  </p:cSld>
  <p:clrMapOvr>
    <a:masterClrMapping/>
  </p:clrMapOvr>
  <p:transition spd="slow" advClick="0" advTm="1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55DDA-E046-40B4-ACE0-3749A0A2CD2D}" type="datetimeFigureOut">
              <a:rPr lang="es-ES" smtClean="0"/>
              <a:t>23/10/2013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CF0E-89AE-4413-B51F-12C7F71E83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2905072"/>
      </p:ext>
    </p:extLst>
  </p:cSld>
  <p:clrMapOvr>
    <a:masterClrMapping/>
  </p:clrMapOvr>
  <p:transition spd="slow" advClick="0" advTm="1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55DDA-E046-40B4-ACE0-3749A0A2CD2D}" type="datetimeFigureOut">
              <a:rPr lang="es-ES" smtClean="0"/>
              <a:t>23/10/2013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CF0E-89AE-4413-B51F-12C7F71E83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31082"/>
      </p:ext>
    </p:extLst>
  </p:cSld>
  <p:clrMapOvr>
    <a:masterClrMapping/>
  </p:clrMapOvr>
  <p:transition spd="slow" advClick="0" advTm="1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55DDA-E046-40B4-ACE0-3749A0A2CD2D}" type="datetimeFigureOut">
              <a:rPr lang="es-ES" smtClean="0"/>
              <a:t>23/10/2013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CF0E-89AE-4413-B51F-12C7F71E83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6025343"/>
      </p:ext>
    </p:extLst>
  </p:cSld>
  <p:clrMapOvr>
    <a:masterClrMapping/>
  </p:clrMapOvr>
  <p:transition spd="slow" advClick="0" advTm="1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55DDA-E046-40B4-ACE0-3749A0A2CD2D}" type="datetimeFigureOut">
              <a:rPr lang="es-ES" smtClean="0"/>
              <a:t>23/10/2013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CF0E-89AE-4413-B51F-12C7F71E83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2797026"/>
      </p:ext>
    </p:extLst>
  </p:cSld>
  <p:clrMapOvr>
    <a:masterClrMapping/>
  </p:clrMapOvr>
  <p:transition spd="slow" advClick="0" advTm="1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55DDA-E046-40B4-ACE0-3749A0A2CD2D}" type="datetimeFigureOut">
              <a:rPr lang="es-ES" smtClean="0"/>
              <a:t>23/10/2013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CF0E-89AE-4413-B51F-12C7F71E83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3087050"/>
      </p:ext>
    </p:extLst>
  </p:cSld>
  <p:clrMapOvr>
    <a:masterClrMapping/>
  </p:clrMapOvr>
  <p:transition spd="slow" advClick="0" advTm="1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55DDA-E046-40B4-ACE0-3749A0A2CD2D}" type="datetimeFigureOut">
              <a:rPr lang="es-ES" smtClean="0"/>
              <a:t>23/10/2013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CF0E-89AE-4413-B51F-12C7F71E83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7326409"/>
      </p:ext>
    </p:extLst>
  </p:cSld>
  <p:clrMapOvr>
    <a:masterClrMapping/>
  </p:clrMapOvr>
  <p:transition spd="slow" advClick="0" advTm="1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55DDA-E046-40B4-ACE0-3749A0A2CD2D}" type="datetimeFigureOut">
              <a:rPr lang="es-ES" smtClean="0"/>
              <a:t>23/10/2013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CF0E-89AE-4413-B51F-12C7F71E83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3599989"/>
      </p:ext>
    </p:extLst>
  </p:cSld>
  <p:clrMapOvr>
    <a:masterClrMapping/>
  </p:clrMapOvr>
  <p:transition spd="slow" advClick="0" advTm="1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55DDA-E046-40B4-ACE0-3749A0A2CD2D}" type="datetimeFigureOut">
              <a:rPr lang="es-ES" smtClean="0"/>
              <a:t>23/10/2013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CF0E-89AE-4413-B51F-12C7F71E83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9309062"/>
      </p:ext>
    </p:extLst>
  </p:cSld>
  <p:clrMapOvr>
    <a:masterClrMapping/>
  </p:clrMapOvr>
  <p:transition spd="slow" advClick="0" advTm="1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55DDA-E046-40B4-ACE0-3749A0A2CD2D}" type="datetimeFigureOut">
              <a:rPr lang="es-ES" smtClean="0"/>
              <a:t>23/10/2013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CCF0E-89AE-4413-B51F-12C7F71E83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4555393"/>
      </p:ext>
    </p:extLst>
  </p:cSld>
  <p:clrMapOvr>
    <a:masterClrMapping/>
  </p:clrMapOvr>
  <p:transition spd="slow" advClick="0" advTm="1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55DDA-E046-40B4-ACE0-3749A0A2CD2D}" type="datetimeFigureOut">
              <a:rPr lang="es-ES" smtClean="0"/>
              <a:t>23/10/2013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CCF0E-89AE-4413-B51F-12C7F71E83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17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2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facebook.com/PureWaterProject.or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28215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sz="5400" b="1" dirty="0" err="1" smtClean="0"/>
              <a:t>THE</a:t>
            </a:r>
            <a:r>
              <a:rPr lang="es-ES" sz="5400" b="1" dirty="0" smtClean="0"/>
              <a:t> </a:t>
            </a:r>
            <a:r>
              <a:rPr lang="es-ES" sz="5400" b="1" dirty="0" err="1" smtClean="0"/>
              <a:t>PURE</a:t>
            </a:r>
            <a:r>
              <a:rPr lang="es-ES" sz="5400" b="1" dirty="0" smtClean="0"/>
              <a:t> </a:t>
            </a:r>
            <a:r>
              <a:rPr lang="es-ES" sz="5400" b="1" dirty="0" err="1" smtClean="0"/>
              <a:t>DRINKING</a:t>
            </a:r>
            <a:r>
              <a:rPr lang="es-ES" sz="5400" b="1" dirty="0" smtClean="0"/>
              <a:t> </a:t>
            </a:r>
            <a:r>
              <a:rPr lang="es-ES" sz="5400" b="1" dirty="0" err="1" smtClean="0"/>
              <a:t>WATER</a:t>
            </a:r>
            <a:r>
              <a:rPr lang="es-ES" sz="5400" b="1" dirty="0" smtClean="0"/>
              <a:t> PROJECT</a:t>
            </a:r>
            <a:endParaRPr lang="es-ES" sz="54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3501008"/>
            <a:ext cx="8229600" cy="288032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ES" sz="3000" dirty="0" smtClean="0"/>
              <a:t>UNA OBRA DE ACCIÓN SOCIAL Y APOYO HUMANITARIO</a:t>
            </a:r>
          </a:p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r>
              <a:rPr lang="fr-FR" dirty="0" smtClean="0">
                <a:solidFill>
                  <a:schemeClr val="accent1"/>
                </a:solidFill>
              </a:rPr>
              <a:t>UN </a:t>
            </a:r>
            <a:r>
              <a:rPr lang="fr-FR" dirty="0" err="1" smtClean="0">
                <a:solidFill>
                  <a:schemeClr val="accent1"/>
                </a:solidFill>
              </a:rPr>
              <a:t>PROFUNDO</a:t>
            </a:r>
            <a:r>
              <a:rPr lang="fr-FR" dirty="0" smtClean="0">
                <a:solidFill>
                  <a:schemeClr val="accent1"/>
                </a:solidFill>
              </a:rPr>
              <a:t> </a:t>
            </a:r>
            <a:r>
              <a:rPr lang="fr-FR" dirty="0" err="1" smtClean="0">
                <a:solidFill>
                  <a:schemeClr val="accent1"/>
                </a:solidFill>
              </a:rPr>
              <a:t>COMPROMISO</a:t>
            </a:r>
            <a:r>
              <a:rPr lang="fr-FR" dirty="0" smtClean="0">
                <a:solidFill>
                  <a:schemeClr val="accent1"/>
                </a:solidFill>
              </a:rPr>
              <a:t> DE</a:t>
            </a:r>
          </a:p>
          <a:p>
            <a:pPr marL="0" indent="0" algn="ctr">
              <a:buNone/>
            </a:pPr>
            <a:r>
              <a:rPr lang="fr-FR" dirty="0" smtClean="0">
                <a:solidFill>
                  <a:schemeClr val="accent1"/>
                </a:solidFill>
              </a:rPr>
              <a:t> </a:t>
            </a:r>
            <a:r>
              <a:rPr lang="fr-FR" sz="3900" b="1" dirty="0" smtClean="0">
                <a:solidFill>
                  <a:schemeClr val="accent1"/>
                </a:solidFill>
              </a:rPr>
              <a:t>DUNGSEY GYETRUL JIGME RINPOCHE  </a:t>
            </a:r>
            <a:endParaRPr lang="fr-FR" b="1" dirty="0" smtClean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fr-FR" dirty="0" smtClean="0">
                <a:solidFill>
                  <a:schemeClr val="accent1"/>
                </a:solidFill>
              </a:rPr>
              <a:t>Y DEL LINAJE RIPA 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55576" y="2132856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chemeClr val="accent1"/>
                </a:solidFill>
              </a:rPr>
              <a:t>PROYECTO DE AGUA POTABLE</a:t>
            </a:r>
            <a:endParaRPr lang="es-E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85697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Autofit/>
          </a:bodyPr>
          <a:lstStyle/>
          <a:p>
            <a:r>
              <a:rPr lang="es-ES" sz="3600" dirty="0" smtClean="0"/>
              <a:t>LOS </a:t>
            </a:r>
            <a:r>
              <a:rPr lang="es-ES" sz="3600" dirty="0" smtClean="0"/>
              <a:t>JÓVENES MONJES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588224" y="3515145"/>
            <a:ext cx="2098576" cy="3024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/>
              <a:t>Mantener el monasterio limpio y acogedor </a:t>
            </a:r>
            <a:r>
              <a:rPr lang="es-ES" sz="2400" dirty="0" smtClean="0"/>
              <a:t>es </a:t>
            </a:r>
            <a:r>
              <a:rPr lang="es-ES" sz="2400" dirty="0" smtClean="0"/>
              <a:t> </a:t>
            </a:r>
            <a:r>
              <a:rPr lang="es-ES" sz="2400" dirty="0"/>
              <a:t>parte de </a:t>
            </a:r>
            <a:r>
              <a:rPr lang="es-ES" sz="2400" dirty="0" smtClean="0"/>
              <a:t>su</a:t>
            </a:r>
            <a:r>
              <a:rPr lang="es-ES" sz="2400" dirty="0" smtClean="0"/>
              <a:t> formación.</a:t>
            </a:r>
            <a:endParaRPr lang="es-ES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66" y="980728"/>
            <a:ext cx="5568129" cy="570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201831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s-ES" sz="3600" dirty="0" smtClean="0"/>
              <a:t>LOS MONJES JÓVENES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5733256"/>
            <a:ext cx="8229600" cy="9689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400" dirty="0"/>
              <a:t>Haciendo cola para </a:t>
            </a:r>
            <a:r>
              <a:rPr lang="es-ES" sz="2400" dirty="0" smtClean="0"/>
              <a:t>una primera </a:t>
            </a:r>
            <a:r>
              <a:rPr lang="es-ES" sz="2400" dirty="0"/>
              <a:t>revisión con la enfermera,  informe médico en mano.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052736"/>
            <a:ext cx="82867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166962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 smtClean="0"/>
              <a:t>PRESENCIA DE </a:t>
            </a:r>
            <a:r>
              <a:rPr lang="es-ES" sz="3600" dirty="0" smtClean="0"/>
              <a:t>LAS ASOCIACIONES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205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dirty="0" err="1" smtClean="0"/>
              <a:t>A</a:t>
            </a:r>
            <a:r>
              <a:rPr lang="fr-FR" sz="2400" dirty="0" err="1" smtClean="0"/>
              <a:t>sociaciones</a:t>
            </a:r>
            <a:r>
              <a:rPr lang="fr-FR" sz="2400" dirty="0" smtClean="0"/>
              <a:t> </a:t>
            </a:r>
            <a:r>
              <a:rPr lang="fr-FR" sz="2400" dirty="0" err="1" smtClean="0"/>
              <a:t>francesas</a:t>
            </a:r>
            <a:r>
              <a:rPr lang="fr-FR" sz="2400" dirty="0" smtClean="0"/>
              <a:t> e </a:t>
            </a:r>
            <a:r>
              <a:rPr lang="fr-FR" sz="2400" dirty="0" err="1" smtClean="0"/>
              <a:t>italianas</a:t>
            </a:r>
            <a:r>
              <a:rPr lang="fr-FR" sz="2400" dirty="0" smtClean="0"/>
              <a:t> </a:t>
            </a:r>
            <a:r>
              <a:rPr lang="fr-FR" sz="2400" dirty="0" err="1"/>
              <a:t>principalmente</a:t>
            </a:r>
            <a:r>
              <a:rPr lang="fr-FR" sz="2400" dirty="0"/>
              <a:t> </a:t>
            </a:r>
            <a:r>
              <a:rPr lang="fr-FR" sz="2400" dirty="0" err="1"/>
              <a:t>aseguran</a:t>
            </a:r>
            <a:r>
              <a:rPr lang="fr-FR" sz="2400" dirty="0"/>
              <a:t> </a:t>
            </a:r>
            <a:r>
              <a:rPr lang="fr-FR" sz="2400" dirty="0" smtClean="0"/>
              <a:t>las </a:t>
            </a:r>
            <a:r>
              <a:rPr lang="fr-FR" sz="2400" dirty="0" err="1" smtClean="0"/>
              <a:t>diversas</a:t>
            </a:r>
            <a:r>
              <a:rPr lang="fr-FR" sz="2400" dirty="0" smtClean="0"/>
              <a:t> </a:t>
            </a:r>
            <a:r>
              <a:rPr lang="fr-FR" sz="2400" dirty="0" err="1" smtClean="0"/>
              <a:t>misiones</a:t>
            </a:r>
            <a:r>
              <a:rPr lang="fr-FR" sz="2400" dirty="0" smtClean="0"/>
              <a:t>. </a:t>
            </a:r>
          </a:p>
          <a:p>
            <a:pPr marL="0" indent="0" algn="ctr">
              <a:buNone/>
            </a:pPr>
            <a:endParaRPr lang="fr-FR" sz="2400" dirty="0" smtClean="0"/>
          </a:p>
          <a:p>
            <a:pPr marL="0" indent="0" algn="ctr">
              <a:buNone/>
            </a:pPr>
            <a:r>
              <a:rPr lang="es-ES" sz="2400" dirty="0" smtClean="0"/>
              <a:t>Médicos</a:t>
            </a:r>
            <a:r>
              <a:rPr lang="es-ES" sz="2400" dirty="0" smtClean="0"/>
              <a:t>, enfermeras</a:t>
            </a:r>
            <a:r>
              <a:rPr lang="es-ES" sz="2400" dirty="0"/>
              <a:t>, </a:t>
            </a:r>
            <a:r>
              <a:rPr lang="es-ES" sz="2400" dirty="0" smtClean="0"/>
              <a:t>dentistas y humanitarios se </a:t>
            </a:r>
            <a:r>
              <a:rPr lang="es-ES" sz="2400" dirty="0"/>
              <a:t>ocupan tanto </a:t>
            </a:r>
            <a:r>
              <a:rPr lang="es-ES" sz="2400" dirty="0" smtClean="0"/>
              <a:t>del </a:t>
            </a:r>
            <a:r>
              <a:rPr lang="es-ES" sz="2400" dirty="0"/>
              <a:t>monasterio como del orfanato </a:t>
            </a:r>
            <a:r>
              <a:rPr lang="es-ES" sz="2400" dirty="0" smtClean="0"/>
              <a:t>católico vecino</a:t>
            </a:r>
            <a:r>
              <a:rPr lang="es-ES" sz="2400" dirty="0"/>
              <a:t>, </a:t>
            </a:r>
            <a:r>
              <a:rPr lang="es-ES" sz="2400" dirty="0" smtClean="0"/>
              <a:t> </a:t>
            </a:r>
          </a:p>
          <a:p>
            <a:pPr marL="0" indent="0" algn="ctr">
              <a:buNone/>
            </a:pPr>
            <a:r>
              <a:rPr lang="es-ES" sz="2400" dirty="0" smtClean="0"/>
              <a:t>tanto </a:t>
            </a:r>
            <a:r>
              <a:rPr lang="es-ES" sz="2400" dirty="0" smtClean="0"/>
              <a:t>de </a:t>
            </a:r>
            <a:r>
              <a:rPr lang="es-ES" sz="2400" dirty="0" smtClean="0"/>
              <a:t>la población tibetana </a:t>
            </a:r>
            <a:r>
              <a:rPr lang="es-ES" sz="2400" dirty="0" smtClean="0"/>
              <a:t>como </a:t>
            </a:r>
            <a:r>
              <a:rPr lang="es-ES" sz="2400" dirty="0" smtClean="0"/>
              <a:t>de la india.</a:t>
            </a:r>
            <a:endParaRPr lang="es-ES" sz="2400" dirty="0" smtClean="0"/>
          </a:p>
          <a:p>
            <a:pPr marL="0" indent="0" algn="ctr">
              <a:buNone/>
            </a:pPr>
            <a:endParaRPr lang="es-ES" sz="2400" dirty="0" smtClean="0"/>
          </a:p>
          <a:p>
            <a:pPr marL="0" indent="0" algn="ctr">
              <a:buNone/>
            </a:pPr>
            <a:r>
              <a:rPr lang="es-ES" sz="2400" dirty="0" smtClean="0"/>
              <a:t>El </a:t>
            </a:r>
            <a:r>
              <a:rPr lang="es-ES" sz="2400" dirty="0"/>
              <a:t>trabajo realizado es </a:t>
            </a:r>
            <a:r>
              <a:rPr lang="es-ES" sz="2400" dirty="0" smtClean="0"/>
              <a:t>considerable, </a:t>
            </a:r>
          </a:p>
          <a:p>
            <a:pPr marL="0" indent="0" algn="ctr">
              <a:buNone/>
            </a:pPr>
            <a:r>
              <a:rPr lang="es-ES" sz="2400" dirty="0" smtClean="0"/>
              <a:t>¡pero </a:t>
            </a:r>
            <a:r>
              <a:rPr lang="es-ES" sz="2400" dirty="0" smtClean="0"/>
              <a:t>las </a:t>
            </a:r>
            <a:r>
              <a:rPr lang="es-ES" sz="2400" dirty="0" smtClean="0"/>
              <a:t>necesidades son inmensas</a:t>
            </a:r>
            <a:r>
              <a:rPr lang="es-ES" sz="2400" dirty="0"/>
              <a:t>!</a:t>
            </a:r>
            <a:r>
              <a:rPr lang="es-ES" sz="2400" dirty="0"/>
              <a:t> </a:t>
            </a:r>
          </a:p>
          <a:p>
            <a:pPr marL="0" indent="0" algn="ctr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1808928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s-ES" sz="3600" dirty="0" smtClean="0"/>
              <a:t>EL ORFELINATO CATÓLICO</a:t>
            </a:r>
            <a:endParaRPr lang="es-ES" sz="36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4032448" cy="537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656532" y="836712"/>
            <a:ext cx="259228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400" dirty="0" smtClean="0"/>
          </a:p>
          <a:p>
            <a:r>
              <a:rPr lang="es-ES" sz="2400" dirty="0" smtClean="0"/>
              <a:t>Las </a:t>
            </a:r>
            <a:r>
              <a:rPr lang="es-ES" sz="2400" dirty="0"/>
              <a:t>asociaciones </a:t>
            </a:r>
            <a:r>
              <a:rPr lang="es-ES" sz="2400" dirty="0" smtClean="0"/>
              <a:t> atienden a los pupilos </a:t>
            </a:r>
            <a:r>
              <a:rPr lang="es-ES" sz="2400" dirty="0"/>
              <a:t>del pequeño orfelinato.  </a:t>
            </a:r>
            <a:endParaRPr lang="es-ES" sz="2400" dirty="0" smtClean="0"/>
          </a:p>
          <a:p>
            <a:endParaRPr lang="es-ES" sz="2400" dirty="0"/>
          </a:p>
          <a:p>
            <a:r>
              <a:rPr lang="es-ES" sz="2400" dirty="0" smtClean="0"/>
              <a:t>Esta </a:t>
            </a:r>
            <a:r>
              <a:rPr lang="es-ES" sz="2400" dirty="0"/>
              <a:t>comunidad puede comer </a:t>
            </a:r>
            <a:r>
              <a:rPr lang="es-ES" sz="2400" dirty="0" smtClean="0"/>
              <a:t>en abundancia gracias </a:t>
            </a:r>
            <a:r>
              <a:rPr lang="es-ES" sz="2400" dirty="0"/>
              <a:t>a </a:t>
            </a:r>
            <a:r>
              <a:rPr lang="es-ES" sz="2400" dirty="0" err="1" smtClean="0"/>
              <a:t>Gyetrul</a:t>
            </a:r>
            <a:r>
              <a:rPr lang="es-ES" sz="2400" dirty="0" smtClean="0"/>
              <a:t> </a:t>
            </a:r>
            <a:r>
              <a:rPr lang="es-ES" sz="2400" dirty="0" err="1" smtClean="0"/>
              <a:t>Jigme</a:t>
            </a:r>
            <a:r>
              <a:rPr lang="es-ES" sz="2400" dirty="0" smtClean="0"/>
              <a:t> </a:t>
            </a:r>
            <a:r>
              <a:rPr lang="es-ES" sz="2400" dirty="0" err="1" smtClean="0"/>
              <a:t>Rinpoche</a:t>
            </a:r>
            <a:r>
              <a:rPr lang="es-ES" sz="2400" dirty="0" smtClean="0"/>
              <a:t>,  que cubre </a:t>
            </a:r>
            <a:r>
              <a:rPr lang="es-ES" sz="2400" dirty="0"/>
              <a:t>la totalidad de los gastos de alimentación.</a:t>
            </a:r>
          </a:p>
          <a:p>
            <a:r>
              <a:rPr lang="es-ES" sz="2400" dirty="0"/>
              <a:t/>
            </a:r>
            <a:br>
              <a:rPr lang="es-ES" sz="2400" dirty="0"/>
            </a:br>
            <a:r>
              <a:rPr lang="es-ES" sz="2400" dirty="0"/>
              <a:t/>
            </a:r>
            <a:br>
              <a:rPr lang="es-ES" sz="2400" dirty="0"/>
            </a:b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531089937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s-ES" sz="3600" dirty="0" smtClean="0"/>
              <a:t>EL APOYO A LAS PERSONAS MAYORES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180096"/>
            <a:ext cx="2602632" cy="439249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s-ES" sz="2400" dirty="0" err="1"/>
              <a:t>Gyetrul</a:t>
            </a:r>
            <a:r>
              <a:rPr lang="es-ES" sz="2400" dirty="0"/>
              <a:t> </a:t>
            </a:r>
            <a:r>
              <a:rPr lang="es-ES" sz="2400" dirty="0" err="1"/>
              <a:t>Jigme</a:t>
            </a:r>
            <a:r>
              <a:rPr lang="es-ES" sz="2400" dirty="0"/>
              <a:t> </a:t>
            </a:r>
            <a:r>
              <a:rPr lang="es-ES" sz="2400" dirty="0" err="1"/>
              <a:t>Rinpoche</a:t>
            </a:r>
            <a:r>
              <a:rPr lang="es-ES" sz="2400" dirty="0"/>
              <a:t> está particularmente atento a la situación de los ancianos. </a:t>
            </a:r>
            <a:endParaRPr lang="es-ES" sz="2400" dirty="0" smtClean="0"/>
          </a:p>
          <a:p>
            <a:pPr marL="0" indent="0" algn="r">
              <a:buNone/>
            </a:pPr>
            <a:r>
              <a:rPr lang="es-ES" sz="2400" dirty="0" smtClean="0"/>
              <a:t>Es él </a:t>
            </a:r>
            <a:r>
              <a:rPr lang="es-ES" sz="2400" dirty="0"/>
              <a:t>quien inspira </a:t>
            </a:r>
            <a:r>
              <a:rPr lang="es-ES" sz="2400" dirty="0" smtClean="0"/>
              <a:t>iniciativas que favorecen su </a:t>
            </a:r>
            <a:r>
              <a:rPr lang="es-ES" sz="2400" dirty="0"/>
              <a:t>salud, </a:t>
            </a:r>
            <a:r>
              <a:rPr lang="es-ES" sz="2400" dirty="0" smtClean="0"/>
              <a:t>bienestar y </a:t>
            </a:r>
            <a:r>
              <a:rPr lang="es-ES" sz="2400" dirty="0"/>
              <a:t>dignidad.</a:t>
            </a:r>
            <a:r>
              <a:rPr lang="es-ES" sz="2800" dirty="0"/>
              <a:t/>
            </a:r>
            <a:br>
              <a:rPr lang="es-ES" sz="2800" dirty="0"/>
            </a:br>
            <a:endParaRPr lang="es-ES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80727"/>
            <a:ext cx="5147617" cy="559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542215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EN NEPAL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0503" y="5517232"/>
            <a:ext cx="8784976" cy="134076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s-ES" sz="9600" dirty="0"/>
              <a:t>El monasterio de </a:t>
            </a:r>
            <a:r>
              <a:rPr lang="es-ES" sz="9600" dirty="0" err="1"/>
              <a:t>Rigon</a:t>
            </a:r>
            <a:r>
              <a:rPr lang="es-ES" sz="9600" dirty="0"/>
              <a:t> </a:t>
            </a:r>
            <a:r>
              <a:rPr lang="es-ES" sz="9600" dirty="0" err="1"/>
              <a:t>Tashi</a:t>
            </a:r>
            <a:r>
              <a:rPr lang="es-ES" sz="9600" dirty="0"/>
              <a:t> </a:t>
            </a:r>
            <a:r>
              <a:rPr lang="es-ES" sz="9600" dirty="0" err="1"/>
              <a:t>Chöeling</a:t>
            </a:r>
            <a:r>
              <a:rPr lang="es-ES" sz="9600" dirty="0"/>
              <a:t>, cerca de </a:t>
            </a:r>
            <a:r>
              <a:rPr lang="es-ES" sz="9600" dirty="0" err="1"/>
              <a:t>Pharping</a:t>
            </a:r>
            <a:r>
              <a:rPr lang="es-ES" sz="9600" dirty="0"/>
              <a:t>, fue inaugurado </a:t>
            </a:r>
            <a:r>
              <a:rPr lang="es-ES" sz="9600" dirty="0" smtClean="0"/>
              <a:t>en </a:t>
            </a:r>
            <a:r>
              <a:rPr lang="es-ES" sz="9600" dirty="0"/>
              <a:t>noviembre de 2005 por </a:t>
            </a:r>
            <a:r>
              <a:rPr lang="es-ES" sz="9600" dirty="0" smtClean="0"/>
              <a:t>S.S. </a:t>
            </a:r>
            <a:r>
              <a:rPr lang="es-ES" sz="9600" dirty="0" err="1"/>
              <a:t>Penor</a:t>
            </a:r>
            <a:r>
              <a:rPr lang="es-ES" sz="9600" dirty="0"/>
              <a:t> </a:t>
            </a:r>
            <a:r>
              <a:rPr lang="es-ES" sz="9600" dirty="0" err="1"/>
              <a:t>Rinpoche</a:t>
            </a:r>
            <a:r>
              <a:rPr lang="es-ES" sz="9600" dirty="0"/>
              <a:t>.  </a:t>
            </a:r>
            <a:endParaRPr lang="es-ES" sz="9600" dirty="0" smtClean="0"/>
          </a:p>
          <a:p>
            <a:pPr marL="0" indent="0" algn="ctr">
              <a:buNone/>
            </a:pPr>
            <a:r>
              <a:rPr lang="es-ES" sz="9600" dirty="0" smtClean="0"/>
              <a:t>Acoge</a:t>
            </a:r>
            <a:r>
              <a:rPr lang="es-ES" sz="9600" dirty="0" smtClean="0"/>
              <a:t> </a:t>
            </a:r>
            <a:r>
              <a:rPr lang="es-ES" sz="9600" dirty="0"/>
              <a:t>a un centenar de monjes</a:t>
            </a:r>
            <a:r>
              <a:rPr lang="es-ES" sz="9600" dirty="0" smtClean="0"/>
              <a:t>, </a:t>
            </a:r>
            <a:r>
              <a:rPr lang="es-ES" sz="9600" dirty="0"/>
              <a:t>la </a:t>
            </a:r>
            <a:r>
              <a:rPr lang="es-ES" sz="9600" dirty="0" smtClean="0"/>
              <a:t>mitad menores </a:t>
            </a:r>
            <a:r>
              <a:rPr lang="es-ES" sz="9600" dirty="0"/>
              <a:t>de trece años.</a:t>
            </a:r>
          </a:p>
          <a:p>
            <a:pPr marL="0" indent="0" algn="ctr">
              <a:buNone/>
            </a:pPr>
            <a:r>
              <a:rPr lang="es-ES" sz="9600" dirty="0"/>
              <a:t> </a:t>
            </a:r>
          </a:p>
          <a:p>
            <a:pPr marL="0" indent="0" algn="ctr">
              <a:buNone/>
            </a:pPr>
            <a:endParaRPr lang="es-E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836712"/>
            <a:ext cx="604664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853791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 smtClean="0"/>
              <a:t>EDUCACIÓN Y ACOMPAÑAMIENTO</a:t>
            </a:r>
            <a:br>
              <a:rPr lang="fr-FR" sz="3600" b="1" dirty="0" smtClean="0"/>
            </a:br>
            <a:r>
              <a:rPr lang="fr-FR" sz="3600" b="1" dirty="0" smtClean="0"/>
              <a:t> A LOS MONJES</a:t>
            </a:r>
            <a:endParaRPr lang="es-ES" sz="36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204865"/>
            <a:ext cx="8229600" cy="367240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ES" sz="2800" dirty="0" smtClean="0"/>
              <a:t>También aquí, desde </a:t>
            </a:r>
            <a:r>
              <a:rPr lang="es-ES" sz="2800" dirty="0"/>
              <a:t>su apertura, </a:t>
            </a:r>
            <a:r>
              <a:rPr lang="es-ES" sz="2800" dirty="0" err="1" smtClean="0"/>
              <a:t>Rinpoche</a:t>
            </a:r>
            <a:r>
              <a:rPr lang="es-ES" sz="2800" dirty="0" smtClean="0"/>
              <a:t> </a:t>
            </a:r>
            <a:r>
              <a:rPr lang="es-ES" sz="2800" dirty="0"/>
              <a:t>inició acciones sociales y humanitarias, apoyado por sus </a:t>
            </a:r>
            <a:r>
              <a:rPr lang="es-ES" sz="2800" dirty="0" smtClean="0"/>
              <a:t>estudiantes </a:t>
            </a:r>
            <a:r>
              <a:rPr lang="es-ES" sz="2800" dirty="0"/>
              <a:t>RIPA</a:t>
            </a:r>
            <a:r>
              <a:rPr lang="es-ES" sz="2800" dirty="0" smtClean="0"/>
              <a:t>.</a:t>
            </a:r>
          </a:p>
          <a:p>
            <a:pPr marL="0" indent="0" algn="ctr">
              <a:buNone/>
            </a:pPr>
            <a:endParaRPr lang="es-ES" sz="2800" dirty="0"/>
          </a:p>
          <a:p>
            <a:pPr marL="0" indent="0" algn="ctr">
              <a:buNone/>
            </a:pPr>
            <a:r>
              <a:rPr lang="es-ES" sz="2800" dirty="0"/>
              <a:t>Se han desarrollado apadrinamientos de monjes, educación en higiene y </a:t>
            </a:r>
            <a:r>
              <a:rPr lang="es-ES" sz="2800" dirty="0" smtClean="0"/>
              <a:t> </a:t>
            </a:r>
            <a:r>
              <a:rPr lang="es-ES" sz="2800" dirty="0"/>
              <a:t>seguimientos de salud </a:t>
            </a:r>
            <a:r>
              <a:rPr lang="es-ES" sz="2800" dirty="0" smtClean="0"/>
              <a:t>continuos.</a:t>
            </a:r>
          </a:p>
          <a:p>
            <a:pPr marL="0" indent="0" algn="ctr">
              <a:buNone/>
            </a:pPr>
            <a:endParaRPr lang="es-ES" sz="2800" dirty="0"/>
          </a:p>
          <a:p>
            <a:pPr marL="0" indent="0" algn="ctr">
              <a:buNone/>
            </a:pPr>
            <a:r>
              <a:rPr lang="es-ES" sz="2800" dirty="0"/>
              <a:t>El aprendizaje del inglés completa su programa de estudios.</a:t>
            </a:r>
          </a:p>
          <a:p>
            <a:pPr marL="0" indent="0" algn="ctr">
              <a:buNone/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519539614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s-ES" sz="3600" dirty="0" smtClean="0"/>
              <a:t>APOYO EN LOS ESTUDIOS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5301208"/>
            <a:ext cx="8445624" cy="1368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400" dirty="0"/>
              <a:t>Estudiantes RIPA y una ONG canadiense se ocupan de la enseñanza del inglés. </a:t>
            </a:r>
            <a:r>
              <a:rPr lang="es-ES" sz="2400" dirty="0" smtClean="0"/>
              <a:t>  Algunos, muy </a:t>
            </a:r>
            <a:r>
              <a:rPr lang="es-ES" sz="2400" dirty="0"/>
              <a:t>interesados, </a:t>
            </a:r>
            <a:r>
              <a:rPr lang="es-ES" sz="2400" dirty="0" smtClean="0"/>
              <a:t> </a:t>
            </a:r>
            <a:r>
              <a:rPr lang="es-ES" sz="2400" dirty="0"/>
              <a:t>continúan estudiándolo incluso en el </a:t>
            </a:r>
            <a:r>
              <a:rPr lang="es-ES" sz="2400" dirty="0" smtClean="0"/>
              <a:t>templo, aprovechando las </a:t>
            </a:r>
            <a:r>
              <a:rPr lang="es-ES" sz="2400" dirty="0"/>
              <a:t>pausas</a:t>
            </a:r>
            <a:r>
              <a:rPr lang="es-ES" dirty="0"/>
              <a:t>. </a:t>
            </a:r>
          </a:p>
          <a:p>
            <a:pPr marL="0" indent="0" algn="ctr">
              <a:buNone/>
            </a:pPr>
            <a:endParaRPr lang="es-E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5616624" cy="4212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235327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/>
              <a:t>INICIATIVAS </a:t>
            </a:r>
            <a:r>
              <a:rPr lang="es-ES" sz="3600" dirty="0" smtClean="0"/>
              <a:t>EXCEPCIONALES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 smtClean="0"/>
              <a:t>Además, </a:t>
            </a:r>
            <a:r>
              <a:rPr lang="es-ES" sz="2400" dirty="0"/>
              <a:t>el monasterio es el corazón de iniciativas </a:t>
            </a:r>
            <a:r>
              <a:rPr lang="es-ES" sz="2400" dirty="0" smtClean="0"/>
              <a:t>especiales: </a:t>
            </a:r>
            <a:endParaRPr lang="es-ES" sz="2400" dirty="0" smtClean="0"/>
          </a:p>
          <a:p>
            <a:pPr marL="0" indent="0">
              <a:buNone/>
            </a:pPr>
            <a:r>
              <a:rPr lang="es-ES" sz="2400" dirty="0" smtClean="0"/>
              <a:t> </a:t>
            </a:r>
            <a:endParaRPr lang="es-ES" sz="2400" dirty="0" smtClean="0"/>
          </a:p>
          <a:p>
            <a:r>
              <a:rPr lang="es-ES" sz="2400" dirty="0" smtClean="0"/>
              <a:t> </a:t>
            </a:r>
            <a:r>
              <a:rPr lang="es-ES" sz="2400" dirty="0"/>
              <a:t>Su clínica medica está abierta a todos. </a:t>
            </a:r>
          </a:p>
          <a:p>
            <a:r>
              <a:rPr lang="es-ES" sz="2400" dirty="0"/>
              <a:t>La pequeña fábrica de </a:t>
            </a:r>
            <a:r>
              <a:rPr lang="es-ES" sz="2400" dirty="0" smtClean="0"/>
              <a:t>inciensos </a:t>
            </a:r>
            <a:r>
              <a:rPr lang="es-ES" sz="2400" dirty="0"/>
              <a:t>se va </a:t>
            </a:r>
            <a:r>
              <a:rPr lang="es-ES" sz="2400" dirty="0" smtClean="0"/>
              <a:t>desarrollando.</a:t>
            </a:r>
          </a:p>
          <a:p>
            <a:r>
              <a:rPr lang="es-ES" sz="2400" dirty="0" smtClean="0"/>
              <a:t>La </a:t>
            </a:r>
            <a:r>
              <a:rPr lang="es-ES" sz="2400" dirty="0"/>
              <a:t>''casa de huéspedes'' se acaba de </a:t>
            </a:r>
            <a:r>
              <a:rPr lang="es-ES" sz="2400" dirty="0" smtClean="0"/>
              <a:t>inaugurar.  Con </a:t>
            </a:r>
            <a:r>
              <a:rPr lang="es-ES" sz="2400" dirty="0"/>
              <a:t>ello se aseguran algunas rentas complementarias. </a:t>
            </a:r>
            <a:endParaRPr lang="es-ES" sz="2400" dirty="0" smtClean="0"/>
          </a:p>
          <a:p>
            <a:r>
              <a:rPr lang="es-ES" sz="2400" dirty="0" smtClean="0"/>
              <a:t>La </a:t>
            </a:r>
            <a:r>
              <a:rPr lang="es-ES" sz="2400" dirty="0"/>
              <a:t>próxima apertura del Instituto Superior de </a:t>
            </a:r>
            <a:r>
              <a:rPr lang="es-ES" sz="2400" dirty="0" smtClean="0"/>
              <a:t>Lenguas '</a:t>
            </a:r>
            <a:r>
              <a:rPr lang="es-ES" sz="2400" dirty="0"/>
              <a:t>'</a:t>
            </a:r>
            <a:r>
              <a:rPr lang="es-ES" sz="2400" dirty="0" err="1"/>
              <a:t>Pema</a:t>
            </a:r>
            <a:r>
              <a:rPr lang="es-ES" sz="2400" dirty="0"/>
              <a:t> </a:t>
            </a:r>
            <a:r>
              <a:rPr lang="es-ES" sz="2400" dirty="0" err="1"/>
              <a:t>Lingpa</a:t>
            </a:r>
            <a:r>
              <a:rPr lang="es-ES" sz="2400" dirty="0"/>
              <a:t>'' formará a traductores del tibetano </a:t>
            </a:r>
            <a:r>
              <a:rPr lang="es-ES" sz="2400" dirty="0" smtClean="0"/>
              <a:t>a </a:t>
            </a:r>
            <a:r>
              <a:rPr lang="es-ES" sz="2400" dirty="0"/>
              <a:t>otras </a:t>
            </a:r>
            <a:r>
              <a:rPr lang="es-ES" sz="2400" dirty="0" smtClean="0"/>
              <a:t>lenguas:  </a:t>
            </a:r>
            <a:r>
              <a:rPr lang="es-ES" sz="2400" dirty="0" smtClean="0"/>
              <a:t>¡una </a:t>
            </a:r>
            <a:r>
              <a:rPr lang="es-ES" sz="2400" dirty="0"/>
              <a:t>iniciativa </a:t>
            </a:r>
            <a:r>
              <a:rPr lang="es-ES" sz="2400" dirty="0" smtClean="0"/>
              <a:t>única!</a:t>
            </a:r>
            <a:endParaRPr lang="es-ES" sz="2400" dirty="0"/>
          </a:p>
          <a:p>
            <a:pPr marL="0" indent="0" algn="ctr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1583091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4947" y="188640"/>
            <a:ext cx="8229600" cy="562074"/>
          </a:xfrm>
        </p:spPr>
        <p:txBody>
          <a:bodyPr>
            <a:noAutofit/>
          </a:bodyPr>
          <a:lstStyle/>
          <a:p>
            <a:r>
              <a:rPr lang="es-ES" sz="3600" dirty="0" smtClean="0"/>
              <a:t>LA CLÍNICA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5517232"/>
            <a:ext cx="8661648" cy="12241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2400" dirty="0" smtClean="0"/>
              <a:t>U</a:t>
            </a:r>
            <a:r>
              <a:rPr lang="es-ES" sz="2400" dirty="0" smtClean="0"/>
              <a:t>na </a:t>
            </a:r>
            <a:r>
              <a:rPr lang="es-ES" sz="2400" dirty="0"/>
              <a:t>enfermera y consultas regulares de médicos permiten además </a:t>
            </a:r>
            <a:r>
              <a:rPr lang="es-ES" sz="2400" dirty="0" smtClean="0"/>
              <a:t>atender a </a:t>
            </a:r>
            <a:r>
              <a:rPr lang="es-ES" sz="2400" dirty="0"/>
              <a:t>los </a:t>
            </a:r>
            <a:r>
              <a:rPr lang="es-ES" sz="2400" dirty="0" smtClean="0"/>
              <a:t>habitantes de </a:t>
            </a:r>
            <a:r>
              <a:rPr lang="es-ES" sz="2400" dirty="0"/>
              <a:t>los alrededores. </a:t>
            </a:r>
            <a:r>
              <a:rPr lang="es-ES" sz="2400" dirty="0" smtClean="0"/>
              <a:t> </a:t>
            </a:r>
            <a:r>
              <a:rPr lang="es-ES" sz="2400" dirty="0" smtClean="0"/>
              <a:t> Muy </a:t>
            </a:r>
            <a:r>
              <a:rPr lang="es-ES" sz="2400" dirty="0"/>
              <a:t>pronto, un dispensario ambulante llegará a aldeas y pueblos más </a:t>
            </a:r>
            <a:r>
              <a:rPr lang="es-ES" sz="2400" dirty="0" smtClean="0"/>
              <a:t>alejados</a:t>
            </a:r>
            <a:r>
              <a:rPr lang="es-ES" sz="1800" dirty="0" smtClean="0"/>
              <a:t>.</a:t>
            </a:r>
            <a:endParaRPr lang="es-ES" sz="1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91850"/>
            <a:ext cx="6120680" cy="459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934034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INTRODUCCIÓN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2132856"/>
            <a:ext cx="8229600" cy="44930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dirty="0" smtClean="0"/>
              <a:t>El </a:t>
            </a:r>
            <a:r>
              <a:rPr lang="fr-FR" sz="2400" dirty="0" smtClean="0"/>
              <a:t>maestro </a:t>
            </a:r>
            <a:r>
              <a:rPr lang="fr-FR" sz="2400" dirty="0" err="1" smtClean="0"/>
              <a:t>espiritual</a:t>
            </a:r>
            <a:endParaRPr lang="fr-FR" sz="2400" dirty="0" smtClean="0"/>
          </a:p>
          <a:p>
            <a:pPr marL="0" indent="0" algn="ctr">
              <a:buNone/>
            </a:pPr>
            <a:r>
              <a:rPr lang="fr-FR" sz="2800" b="1" dirty="0" err="1" smtClean="0"/>
              <a:t>Dungsey</a:t>
            </a:r>
            <a:r>
              <a:rPr lang="fr-FR" sz="2800" dirty="0" smtClean="0"/>
              <a:t> </a:t>
            </a:r>
            <a:r>
              <a:rPr lang="fr-FR" sz="2800" b="1" dirty="0" err="1" smtClean="0"/>
              <a:t>Gyetrul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Jigme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Rinpoche</a:t>
            </a:r>
            <a:r>
              <a:rPr lang="fr-FR" sz="2800" dirty="0" smtClean="0"/>
              <a:t> </a:t>
            </a:r>
            <a:endParaRPr lang="fr-FR" sz="2800" dirty="0" smtClean="0"/>
          </a:p>
          <a:p>
            <a:pPr marL="0" indent="0" algn="ctr">
              <a:buNone/>
            </a:pPr>
            <a:r>
              <a:rPr lang="es-ES" sz="2400" dirty="0" smtClean="0"/>
              <a:t>está </a:t>
            </a:r>
            <a:r>
              <a:rPr lang="es-ES" sz="2400" dirty="0" smtClean="0"/>
              <a:t>profundamente comprometido en la acción social y ayuda humanitaria</a:t>
            </a:r>
            <a:r>
              <a:rPr lang="fr-FR" sz="2400" dirty="0" smtClean="0"/>
              <a:t>, </a:t>
            </a:r>
            <a:r>
              <a:rPr lang="es-ES" sz="2400" dirty="0" smtClean="0"/>
              <a:t>iniciativas a largo plazo que puso en marcha muchos años atrás.</a:t>
            </a:r>
            <a:r>
              <a:rPr lang="fr-FR" sz="2400" dirty="0" smtClean="0"/>
              <a:t> </a:t>
            </a:r>
            <a:endParaRPr lang="fr-FR" sz="2400" dirty="0" smtClean="0"/>
          </a:p>
          <a:p>
            <a:pPr marL="0" indent="0" algn="ctr">
              <a:buNone/>
            </a:pPr>
            <a:r>
              <a:rPr lang="es-ES" sz="2400" dirty="0" smtClean="0"/>
              <a:t>Lejos </a:t>
            </a:r>
            <a:r>
              <a:rPr lang="es-ES" sz="2400" dirty="0" smtClean="0"/>
              <a:t>de limitarse a las comunidades tibetanas, su acción se extiende a los poblados  de alrededor de los monasterios RIPA, en India y  </a:t>
            </a:r>
            <a:r>
              <a:rPr lang="es-ES" sz="2400" dirty="0" smtClean="0"/>
              <a:t>Nepal, </a:t>
            </a:r>
            <a:r>
              <a:rPr lang="es-ES" sz="2400" dirty="0" smtClean="0"/>
              <a:t>e incluso</a:t>
            </a:r>
          </a:p>
          <a:p>
            <a:pPr marL="0" indent="0" algn="ctr">
              <a:buNone/>
            </a:pPr>
            <a:r>
              <a:rPr lang="es-ES" sz="2400" dirty="0" smtClean="0"/>
              <a:t>mucho más lejanos.</a:t>
            </a:r>
            <a:endParaRPr lang="es-E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0866625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0952" y="188640"/>
            <a:ext cx="8229600" cy="634082"/>
          </a:xfrm>
        </p:spPr>
        <p:txBody>
          <a:bodyPr>
            <a:noAutofit/>
          </a:bodyPr>
          <a:lstStyle/>
          <a:p>
            <a:r>
              <a:rPr lang="es-ES" sz="3600" dirty="0" smtClean="0"/>
              <a:t>LA FÁBRICA DE INCIENSO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10952" y="5445224"/>
            <a:ext cx="8229600" cy="115761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s-ES" sz="9600" dirty="0"/>
              <a:t> Los primeros diez mil palos de incienso producidos por el monasterio </a:t>
            </a:r>
            <a:r>
              <a:rPr lang="es-ES" sz="9600" dirty="0" smtClean="0"/>
              <a:t>son vendidos </a:t>
            </a:r>
            <a:r>
              <a:rPr lang="es-ES" sz="9600" dirty="0"/>
              <a:t>en la tienda y por los estudiantes RIPA. </a:t>
            </a:r>
            <a:r>
              <a:rPr lang="es-ES" sz="9600" dirty="0" smtClean="0"/>
              <a:t> Representan </a:t>
            </a:r>
            <a:r>
              <a:rPr lang="es-ES" sz="9600" dirty="0"/>
              <a:t>un apoyo para la comunidad.</a:t>
            </a:r>
          </a:p>
          <a:p>
            <a:pPr marL="0" indent="0">
              <a:buNone/>
            </a:pP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0728"/>
            <a:ext cx="576064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836298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 </a:t>
            </a:r>
            <a:r>
              <a:rPr lang="fr-FR" sz="4000" b="1" dirty="0" smtClean="0">
                <a:solidFill>
                  <a:schemeClr val="tx2"/>
                </a:solidFill>
              </a:rPr>
              <a:t>« Agua Potable», el </a:t>
            </a:r>
            <a:r>
              <a:rPr lang="fr-FR" sz="4000" b="1" dirty="0" err="1" smtClean="0">
                <a:solidFill>
                  <a:schemeClr val="tx2"/>
                </a:solidFill>
              </a:rPr>
              <a:t>oro</a:t>
            </a:r>
            <a:r>
              <a:rPr lang="fr-FR" sz="4000" b="1" dirty="0" smtClean="0">
                <a:solidFill>
                  <a:schemeClr val="tx2"/>
                </a:solidFill>
              </a:rPr>
              <a:t> </a:t>
            </a:r>
            <a:r>
              <a:rPr lang="fr-FR" sz="4000" b="1" dirty="0" err="1" smtClean="0">
                <a:solidFill>
                  <a:schemeClr val="tx2"/>
                </a:solidFill>
              </a:rPr>
              <a:t>azul</a:t>
            </a:r>
            <a:r>
              <a:rPr lang="fr-FR" sz="4000" b="1" dirty="0" smtClean="0">
                <a:solidFill>
                  <a:schemeClr val="tx2"/>
                </a:solidFill>
              </a:rPr>
              <a:t> </a:t>
            </a:r>
            <a:r>
              <a:rPr lang="fr-FR" sz="4000" b="1" dirty="0" err="1" smtClean="0">
                <a:solidFill>
                  <a:schemeClr val="tx2"/>
                </a:solidFill>
              </a:rPr>
              <a:t>del</a:t>
            </a:r>
            <a:r>
              <a:rPr lang="fr-FR" sz="4000" b="1" dirty="0" smtClean="0">
                <a:solidFill>
                  <a:schemeClr val="tx2"/>
                </a:solidFill>
              </a:rPr>
              <a:t> </a:t>
            </a:r>
            <a:r>
              <a:rPr lang="fr-FR" sz="4000" b="1" dirty="0" err="1" smtClean="0">
                <a:solidFill>
                  <a:schemeClr val="tx2"/>
                </a:solidFill>
              </a:rPr>
              <a:t>siglo</a:t>
            </a:r>
            <a:r>
              <a:rPr lang="fr-FR" sz="4000" b="1" dirty="0" smtClean="0">
                <a:solidFill>
                  <a:schemeClr val="tx2"/>
                </a:solidFill>
              </a:rPr>
              <a:t> XXI</a:t>
            </a:r>
            <a:endParaRPr lang="es-ES" sz="4000" b="1" dirty="0">
              <a:solidFill>
                <a:schemeClr val="tx2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5229200"/>
            <a:ext cx="9144000" cy="13407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400" dirty="0" smtClean="0"/>
              <a:t>En 1994 comienza en Orissa la </a:t>
            </a:r>
            <a:r>
              <a:rPr lang="es-ES" sz="2400" dirty="0"/>
              <a:t>primera gran obra de mejora y </a:t>
            </a:r>
            <a:r>
              <a:rPr lang="es-ES" sz="2400" dirty="0" smtClean="0"/>
              <a:t> </a:t>
            </a:r>
            <a:r>
              <a:rPr lang="es-ES" sz="2400" dirty="0"/>
              <a:t>potabilización del agua </a:t>
            </a:r>
            <a:r>
              <a:rPr lang="es-ES" sz="2400" dirty="0" smtClean="0"/>
              <a:t>.  Desde </a:t>
            </a:r>
            <a:r>
              <a:rPr lang="es-ES" sz="2400" dirty="0"/>
              <a:t>entonces,  el proyecto '‘Agua Potable'' se extiende </a:t>
            </a:r>
            <a:r>
              <a:rPr lang="es-ES" sz="2400" dirty="0" smtClean="0"/>
              <a:t>sin cesar.  </a:t>
            </a:r>
            <a:r>
              <a:rPr lang="es-ES" sz="2400" dirty="0" smtClean="0"/>
              <a:t>Un </a:t>
            </a:r>
            <a:r>
              <a:rPr lang="es-ES" sz="2400" dirty="0" smtClean="0"/>
              <a:t>proyecto </a:t>
            </a:r>
            <a:r>
              <a:rPr lang="es-ES" sz="2400" dirty="0" smtClean="0"/>
              <a:t>que </a:t>
            </a:r>
            <a:r>
              <a:rPr lang="es-ES" sz="2400" dirty="0" err="1" smtClean="0"/>
              <a:t>Rinpoche</a:t>
            </a:r>
            <a:r>
              <a:rPr lang="es-ES" sz="2400" dirty="0" smtClean="0"/>
              <a:t> aprecia especialmente.</a:t>
            </a:r>
            <a:endParaRPr lang="es-ES" sz="1400" dirty="0"/>
          </a:p>
          <a:p>
            <a:pPr marL="0" indent="0" algn="ctr">
              <a:buNone/>
            </a:pPr>
            <a:endParaRPr lang="es-ES" sz="1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64" y="980728"/>
            <a:ext cx="512787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968016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6" y="980728"/>
            <a:ext cx="8832980" cy="496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293477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33800"/>
            <a:ext cx="8136904" cy="544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360250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5982"/>
            <a:ext cx="8352928" cy="558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02202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14177"/>
            <a:ext cx="8280920" cy="553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401719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315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10720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80920" cy="553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49500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4" y="836712"/>
            <a:ext cx="8071722" cy="539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698415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7920880" cy="594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90510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22114"/>
          </a:xfrm>
        </p:spPr>
        <p:txBody>
          <a:bodyPr/>
          <a:lstStyle/>
          <a:p>
            <a:r>
              <a:rPr lang="es-ES" b="1" dirty="0" smtClean="0"/>
              <a:t>INTRODUCCIÓN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9251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400" dirty="0" smtClean="0"/>
              <a:t>Algunas de </a:t>
            </a:r>
            <a:r>
              <a:rPr lang="es-ES" sz="2400" dirty="0" smtClean="0"/>
              <a:t>las </a:t>
            </a:r>
            <a:r>
              <a:rPr lang="es-ES" sz="2400" dirty="0" smtClean="0"/>
              <a:t>acciones </a:t>
            </a:r>
            <a:r>
              <a:rPr lang="es-ES" sz="2400" dirty="0"/>
              <a:t>humanitarias que </a:t>
            </a:r>
            <a:r>
              <a:rPr lang="es-ES" sz="2400" dirty="0" smtClean="0"/>
              <a:t>lidera: </a:t>
            </a:r>
            <a:endParaRPr lang="es-ES" sz="2400" dirty="0" smtClean="0"/>
          </a:p>
          <a:p>
            <a:pPr marL="0" indent="0">
              <a:buNone/>
            </a:pPr>
            <a:endParaRPr lang="es-ES" sz="2400" dirty="0" smtClean="0"/>
          </a:p>
          <a:p>
            <a:pPr lvl="2"/>
            <a:r>
              <a:rPr lang="es-ES" dirty="0"/>
              <a:t>A</a:t>
            </a:r>
            <a:r>
              <a:rPr lang="es-ES" dirty="0" smtClean="0"/>
              <a:t>padrinamientos </a:t>
            </a:r>
            <a:r>
              <a:rPr lang="es-ES" dirty="0"/>
              <a:t>de monjes y </a:t>
            </a:r>
            <a:r>
              <a:rPr lang="es-ES" dirty="0" smtClean="0"/>
              <a:t>niños. </a:t>
            </a:r>
            <a:endParaRPr lang="es-ES" dirty="0" smtClean="0"/>
          </a:p>
          <a:p>
            <a:pPr lvl="2"/>
            <a:r>
              <a:rPr lang="es-ES" dirty="0"/>
              <a:t>A</a:t>
            </a:r>
            <a:r>
              <a:rPr lang="es-ES" dirty="0" smtClean="0"/>
              <a:t>poyo </a:t>
            </a:r>
            <a:r>
              <a:rPr lang="es-ES" dirty="0"/>
              <a:t>a personas </a:t>
            </a:r>
            <a:r>
              <a:rPr lang="es-ES" dirty="0" smtClean="0"/>
              <a:t>mayores</a:t>
            </a:r>
            <a:r>
              <a:rPr lang="es-ES" sz="1600" dirty="0"/>
              <a:t>.</a:t>
            </a:r>
            <a:r>
              <a:rPr lang="es-ES" sz="1600" dirty="0" smtClean="0"/>
              <a:t> </a:t>
            </a:r>
            <a:endParaRPr lang="es-ES" sz="1600" dirty="0" smtClean="0"/>
          </a:p>
          <a:p>
            <a:pPr lvl="2"/>
            <a:r>
              <a:rPr lang="es-ES" dirty="0"/>
              <a:t>C</a:t>
            </a:r>
            <a:r>
              <a:rPr lang="es-ES" dirty="0" smtClean="0"/>
              <a:t>uidados </a:t>
            </a:r>
            <a:r>
              <a:rPr lang="es-ES" dirty="0" smtClean="0"/>
              <a:t>médicos y </a:t>
            </a:r>
            <a:r>
              <a:rPr lang="es-ES" dirty="0"/>
              <a:t>acciones de interés </a:t>
            </a:r>
            <a:r>
              <a:rPr lang="es-ES" dirty="0" smtClean="0"/>
              <a:t>general, </a:t>
            </a:r>
            <a:r>
              <a:rPr lang="es-ES" dirty="0"/>
              <a:t>como la lucha contra la </a:t>
            </a:r>
            <a:r>
              <a:rPr lang="es-ES" dirty="0" smtClean="0"/>
              <a:t>malaria. </a:t>
            </a:r>
            <a:endParaRPr lang="es-ES" dirty="0" smtClean="0"/>
          </a:p>
          <a:p>
            <a:pPr lvl="2"/>
            <a:r>
              <a:rPr lang="es-ES" dirty="0" smtClean="0"/>
              <a:t>Proyecto de </a:t>
            </a:r>
            <a:r>
              <a:rPr lang="es-ES" dirty="0" smtClean="0"/>
              <a:t>Agua </a:t>
            </a:r>
            <a:r>
              <a:rPr lang="es-ES" dirty="0"/>
              <a:t>Potable (</a:t>
            </a:r>
            <a:r>
              <a:rPr lang="es-ES" dirty="0" err="1"/>
              <a:t>Pure</a:t>
            </a:r>
            <a:r>
              <a:rPr lang="es-ES" dirty="0"/>
              <a:t> </a:t>
            </a:r>
            <a:r>
              <a:rPr lang="es-ES" dirty="0" err="1"/>
              <a:t>Water</a:t>
            </a:r>
            <a:r>
              <a:rPr lang="es-ES" dirty="0"/>
              <a:t> Project), que se focaliza </a:t>
            </a:r>
            <a:r>
              <a:rPr lang="es-ES" dirty="0" smtClean="0"/>
              <a:t>principalmente en </a:t>
            </a:r>
            <a:r>
              <a:rPr lang="es-ES" dirty="0"/>
              <a:t>el acceso al agua potable</a:t>
            </a:r>
            <a:r>
              <a:rPr lang="es-ES" dirty="0" smtClean="0"/>
              <a:t>.</a:t>
            </a:r>
          </a:p>
          <a:p>
            <a:pPr marL="914400" lvl="2" indent="0">
              <a:buNone/>
            </a:pPr>
            <a:r>
              <a:rPr lang="es-ES" dirty="0" smtClean="0"/>
              <a:t>  </a:t>
            </a:r>
            <a:endParaRPr lang="es-ES" dirty="0" smtClean="0"/>
          </a:p>
          <a:p>
            <a:pPr marL="0" indent="0">
              <a:buNone/>
            </a:pPr>
            <a:r>
              <a:rPr lang="es-ES" sz="2400" dirty="0"/>
              <a:t>E</a:t>
            </a:r>
            <a:r>
              <a:rPr lang="es-ES" sz="2400" dirty="0" smtClean="0"/>
              <a:t>stas </a:t>
            </a:r>
            <a:r>
              <a:rPr lang="es-ES" sz="2400" dirty="0" smtClean="0"/>
              <a:t>acciones </a:t>
            </a:r>
            <a:r>
              <a:rPr lang="es-ES" sz="2400" dirty="0"/>
              <a:t>están apoyadas por sus estudiantes </a:t>
            </a:r>
            <a:r>
              <a:rPr lang="es-ES" sz="2400" dirty="0" smtClean="0"/>
              <a:t>del linaje </a:t>
            </a:r>
            <a:r>
              <a:rPr lang="es-ES" sz="2400" dirty="0"/>
              <a:t>Ripa europeos y americanos, así como por diversas </a:t>
            </a:r>
            <a:r>
              <a:rPr lang="es-ES" sz="2400" dirty="0" smtClean="0"/>
              <a:t>ONG </a:t>
            </a:r>
            <a:r>
              <a:rPr lang="es-ES" sz="2400" dirty="0"/>
              <a:t>(</a:t>
            </a:r>
            <a:r>
              <a:rPr lang="es-ES" sz="2400" dirty="0" smtClean="0"/>
              <a:t>Francia</a:t>
            </a:r>
            <a:r>
              <a:rPr lang="es-ES" sz="2400" dirty="0"/>
              <a:t>, Italia, EE UU, Canadá, España, etc</a:t>
            </a:r>
            <a:r>
              <a:rPr lang="es-ES" sz="2400" dirty="0" smtClean="0"/>
              <a:t>.)</a:t>
            </a:r>
            <a:endParaRPr lang="es-ES" sz="2400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1361636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3"/>
            <a:ext cx="4248472" cy="566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404663"/>
            <a:ext cx="4248472" cy="566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868581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658"/>
            <a:ext cx="8208912" cy="615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272608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800" dirty="0" smtClean="0"/>
              <a:t>Agradecemos profundamente al maestro </a:t>
            </a:r>
          </a:p>
          <a:p>
            <a:pPr marL="0" indent="0" algn="ctr">
              <a:buNone/>
            </a:pPr>
            <a:r>
              <a:rPr lang="es-ES" sz="2800" dirty="0" err="1" smtClean="0"/>
              <a:t>Gyetrul</a:t>
            </a:r>
            <a:r>
              <a:rPr lang="es-ES" sz="2800" dirty="0" smtClean="0"/>
              <a:t> </a:t>
            </a:r>
            <a:r>
              <a:rPr lang="es-ES" sz="2800" dirty="0" err="1" smtClean="0"/>
              <a:t>Jigme</a:t>
            </a:r>
            <a:r>
              <a:rPr lang="es-ES" sz="2800" dirty="0" smtClean="0"/>
              <a:t> </a:t>
            </a:r>
            <a:r>
              <a:rPr lang="es-ES" sz="2800" dirty="0" err="1" smtClean="0"/>
              <a:t>Rinpoche</a:t>
            </a:r>
            <a:r>
              <a:rPr lang="es-ES" sz="2800" dirty="0" smtClean="0"/>
              <a:t>  </a:t>
            </a:r>
          </a:p>
          <a:p>
            <a:pPr marL="0" indent="0" algn="ctr">
              <a:buNone/>
            </a:pPr>
            <a:r>
              <a:rPr lang="es-ES" sz="2800" dirty="0" smtClean="0"/>
              <a:t>toda su labor humanitaria </a:t>
            </a:r>
          </a:p>
          <a:p>
            <a:pPr marL="0" indent="0" algn="ctr">
              <a:buNone/>
            </a:pPr>
            <a:r>
              <a:rPr lang="es-ES" sz="2800" dirty="0" smtClean="0"/>
              <a:t>y la oportunidad que nos ofrece, apoyándola, </a:t>
            </a:r>
          </a:p>
          <a:p>
            <a:pPr marL="0" indent="0" algn="ctr">
              <a:buNone/>
            </a:pPr>
            <a:r>
              <a:rPr lang="es-ES" sz="2800" dirty="0" smtClean="0"/>
              <a:t>de desarrollar nuestra generosidad, </a:t>
            </a:r>
          </a:p>
          <a:p>
            <a:pPr marL="0" indent="0" algn="ctr">
              <a:buNone/>
            </a:pPr>
            <a:r>
              <a:rPr lang="es-ES" sz="2800" dirty="0" smtClean="0"/>
              <a:t>fuente de gran alegría y beneficio para muchos, (incluidos nosotros mismos).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143717381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" sz="3600" dirty="0" smtClean="0">
              <a:hlinkClick r:id="rId2"/>
            </a:endParaRPr>
          </a:p>
          <a:p>
            <a:pPr marL="0" indent="0" algn="ctr">
              <a:buNone/>
            </a:pPr>
            <a:endParaRPr lang="es-ES" sz="5400" dirty="0" smtClean="0">
              <a:hlinkClick r:id="rId2"/>
            </a:endParaRPr>
          </a:p>
          <a:p>
            <a:pPr marL="0" indent="0" algn="ctr">
              <a:buNone/>
            </a:pPr>
            <a:endParaRPr lang="es-ES" sz="5400" dirty="0">
              <a:hlinkClick r:id="rId2"/>
            </a:endParaRPr>
          </a:p>
          <a:p>
            <a:pPr marL="0" indent="0" algn="ctr">
              <a:buNone/>
            </a:pPr>
            <a:r>
              <a:rPr lang="es-ES" sz="5400" dirty="0" smtClean="0">
                <a:hlinkClick r:id="rId2"/>
              </a:rPr>
              <a:t>www.purewaterproject.org</a:t>
            </a:r>
            <a:endParaRPr lang="es-ES" sz="5400" dirty="0">
              <a:hlinkClick r:id="rId2"/>
            </a:endParaRPr>
          </a:p>
          <a:p>
            <a:pPr marL="0" indent="0" algn="ctr">
              <a:buNone/>
            </a:pPr>
            <a:endParaRPr lang="es-ES" sz="3600" dirty="0" smtClean="0">
              <a:hlinkClick r:id="rId2"/>
            </a:endParaRPr>
          </a:p>
          <a:p>
            <a:pPr marL="0" indent="0" algn="ctr">
              <a:buNone/>
            </a:pPr>
            <a:endParaRPr lang="es-ES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20688"/>
            <a:ext cx="5165109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889667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116632"/>
            <a:ext cx="8229600" cy="562074"/>
          </a:xfrm>
        </p:spPr>
        <p:txBody>
          <a:bodyPr>
            <a:noAutofit/>
          </a:bodyPr>
          <a:lstStyle/>
          <a:p>
            <a:r>
              <a:rPr lang="es-ES" sz="4800" b="1" dirty="0" smtClean="0">
                <a:solidFill>
                  <a:srgbClr val="FF0000"/>
                </a:solidFill>
              </a:rPr>
              <a:t>EN INDIA</a:t>
            </a:r>
            <a:endParaRPr lang="es-ES" sz="4800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4999644"/>
            <a:ext cx="8640960" cy="17417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400" dirty="0"/>
              <a:t>El monasterio de </a:t>
            </a:r>
            <a:r>
              <a:rPr lang="es-ES" sz="2400" dirty="0" err="1"/>
              <a:t>Thupten</a:t>
            </a:r>
            <a:r>
              <a:rPr lang="es-ES" sz="2400" dirty="0"/>
              <a:t> </a:t>
            </a:r>
            <a:r>
              <a:rPr lang="es-ES" sz="2400" dirty="0" err="1"/>
              <a:t>Mindrolling</a:t>
            </a:r>
            <a:r>
              <a:rPr lang="es-ES" sz="2400" dirty="0"/>
              <a:t> está situado cerca del golfo de </a:t>
            </a:r>
            <a:r>
              <a:rPr lang="es-ES" sz="2400" dirty="0" smtClean="0"/>
              <a:t>Bengala, </a:t>
            </a:r>
            <a:r>
              <a:rPr lang="es-ES" sz="2400" dirty="0"/>
              <a:t>en Orissa, uno de los estados más pobres </a:t>
            </a:r>
            <a:r>
              <a:rPr lang="es-ES" sz="2400" dirty="0" smtClean="0"/>
              <a:t>de India. </a:t>
            </a:r>
            <a:r>
              <a:rPr lang="es-ES" sz="2400" dirty="0" smtClean="0"/>
              <a:t> Cuatro </a:t>
            </a:r>
            <a:r>
              <a:rPr lang="es-ES" sz="2400" dirty="0"/>
              <a:t>mil tibetanos viven en los cinco campos situados cerca del monasterio.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18205"/>
            <a:ext cx="6422159" cy="428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998243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64088" y="332656"/>
            <a:ext cx="3610744" cy="1143000"/>
          </a:xfrm>
        </p:spPr>
        <p:txBody>
          <a:bodyPr>
            <a:normAutofit/>
          </a:bodyPr>
          <a:lstStyle/>
          <a:p>
            <a:r>
              <a:rPr lang="es-ES" sz="3600" dirty="0" smtClean="0"/>
              <a:t>EL MONASTERIO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56176" y="2276872"/>
            <a:ext cx="2376264" cy="41764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" sz="2400" dirty="0" smtClean="0"/>
              <a:t>Fue inaugurado por </a:t>
            </a:r>
            <a:r>
              <a:rPr lang="es-ES" sz="2400" dirty="0"/>
              <a:t>Su Santidad El Dalai-Lama en enero de 2010.  </a:t>
            </a:r>
            <a:endParaRPr lang="es-ES" sz="2400" dirty="0" smtClean="0"/>
          </a:p>
          <a:p>
            <a:pPr marL="0" indent="0" algn="ctr">
              <a:buNone/>
            </a:pPr>
            <a:r>
              <a:rPr lang="es-ES" sz="2400" dirty="0" smtClean="0"/>
              <a:t>En la foto</a:t>
            </a:r>
            <a:r>
              <a:rPr lang="es-ES" sz="2400" dirty="0" smtClean="0"/>
              <a:t> </a:t>
            </a:r>
            <a:r>
              <a:rPr lang="es-ES" sz="2400" dirty="0" smtClean="0"/>
              <a:t>,  </a:t>
            </a:r>
            <a:r>
              <a:rPr lang="es-ES" sz="2400" dirty="0" smtClean="0"/>
              <a:t>S.S. </a:t>
            </a:r>
            <a:r>
              <a:rPr lang="es-ES" sz="2400" dirty="0"/>
              <a:t>durante una conferencia de </a:t>
            </a:r>
            <a:r>
              <a:rPr lang="es-ES" sz="2400" dirty="0" smtClean="0"/>
              <a:t>prensa. </a:t>
            </a:r>
          </a:p>
          <a:p>
            <a:pPr marL="0" indent="0" algn="ctr">
              <a:buNone/>
            </a:pPr>
            <a:r>
              <a:rPr lang="es-ES" sz="2400" dirty="0" smtClean="0"/>
              <a:t>Detrás </a:t>
            </a:r>
            <a:r>
              <a:rPr lang="es-ES" sz="2400" dirty="0"/>
              <a:t>de él </a:t>
            </a:r>
            <a:r>
              <a:rPr lang="es-ES" sz="2400" dirty="0" err="1"/>
              <a:t>Gyetrul</a:t>
            </a:r>
            <a:r>
              <a:rPr lang="es-ES" sz="2400" dirty="0"/>
              <a:t> </a:t>
            </a:r>
            <a:r>
              <a:rPr lang="es-ES" sz="2400" dirty="0" err="1"/>
              <a:t>Jigme</a:t>
            </a:r>
            <a:r>
              <a:rPr lang="es-ES" sz="2400" dirty="0"/>
              <a:t> </a:t>
            </a:r>
            <a:r>
              <a:rPr lang="es-ES" sz="2400" dirty="0" err="1"/>
              <a:t>Rinpoche</a:t>
            </a:r>
            <a:r>
              <a:rPr lang="es-ES" sz="2400" dirty="0"/>
              <a:t>. </a:t>
            </a:r>
          </a:p>
          <a:p>
            <a:pPr marL="0" indent="0" algn="ctr">
              <a:buNone/>
            </a:pP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4" y="188640"/>
            <a:ext cx="4860540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828366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txBody>
          <a:bodyPr>
            <a:normAutofit/>
          </a:bodyPr>
          <a:lstStyle/>
          <a:p>
            <a:r>
              <a:rPr lang="es-ES" sz="3600" dirty="0" smtClean="0"/>
              <a:t>LOS MONJES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5661248"/>
            <a:ext cx="8229600" cy="10924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400" dirty="0"/>
              <a:t>El monasterio actualmente acoge a doscientos veinte monjes de los cuales ciento ochenta </a:t>
            </a:r>
            <a:r>
              <a:rPr lang="es-ES" sz="2400" dirty="0" smtClean="0"/>
              <a:t>tienen menos </a:t>
            </a:r>
            <a:r>
              <a:rPr lang="es-ES" sz="2400" dirty="0"/>
              <a:t>de doce años. 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5"/>
            <a:ext cx="6624736" cy="441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005930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LOS  </a:t>
            </a:r>
            <a:r>
              <a:rPr lang="es-ES" sz="4000" dirty="0" smtClean="0"/>
              <a:t>JÓVENES</a:t>
            </a:r>
            <a:r>
              <a:rPr lang="es-ES" dirty="0" smtClean="0"/>
              <a:t> MONJES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5517232"/>
            <a:ext cx="8229600" cy="111298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ES" sz="2600" dirty="0"/>
              <a:t>Los monjes más jóvenes necesitan </a:t>
            </a:r>
            <a:r>
              <a:rPr lang="es-ES" sz="2600" dirty="0" smtClean="0"/>
              <a:t>apoyo, acompañamiento </a:t>
            </a:r>
            <a:r>
              <a:rPr lang="es-ES" sz="2600" dirty="0"/>
              <a:t>y </a:t>
            </a:r>
            <a:r>
              <a:rPr lang="es-ES" sz="2600" dirty="0" smtClean="0"/>
              <a:t>educación, </a:t>
            </a:r>
            <a:r>
              <a:rPr lang="es-ES" sz="2600" dirty="0" smtClean="0"/>
              <a:t>especialmente </a:t>
            </a:r>
            <a:r>
              <a:rPr lang="es-ES" sz="2600" dirty="0"/>
              <a:t>en </a:t>
            </a:r>
            <a:r>
              <a:rPr lang="es-ES" sz="2600" dirty="0" smtClean="0"/>
              <a:t>las </a:t>
            </a:r>
            <a:r>
              <a:rPr lang="es-ES" sz="2600" dirty="0"/>
              <a:t>normas básicas de higiene.</a:t>
            </a:r>
          </a:p>
          <a:p>
            <a:pPr marL="0" indent="0" algn="ctr">
              <a:buNone/>
            </a:pP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66205"/>
            <a:ext cx="6480720" cy="441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381917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s-ES" sz="3600" dirty="0" smtClean="0"/>
              <a:t>LOS JÓVENES MONJES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5877272"/>
            <a:ext cx="8229600" cy="75294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sz="2600" dirty="0"/>
              <a:t>Una buena </a:t>
            </a:r>
            <a:r>
              <a:rPr lang="es-ES" sz="2600" dirty="0" smtClean="0"/>
              <a:t>higiene consiste también </a:t>
            </a:r>
            <a:r>
              <a:rPr lang="es-ES" sz="2600" dirty="0"/>
              <a:t>en </a:t>
            </a:r>
            <a:r>
              <a:rPr lang="es-ES" sz="2600" dirty="0" smtClean="0"/>
              <a:t>lavar </a:t>
            </a:r>
            <a:r>
              <a:rPr lang="es-ES" sz="2600" dirty="0"/>
              <a:t>la ropa.  </a:t>
            </a:r>
            <a:endParaRPr lang="es-ES" sz="2600" dirty="0" smtClean="0"/>
          </a:p>
          <a:p>
            <a:pPr marL="0" indent="0" algn="ctr">
              <a:buNone/>
            </a:pPr>
            <a:r>
              <a:rPr lang="es-ES" sz="2600" dirty="0" smtClean="0"/>
              <a:t>¡</a:t>
            </a:r>
            <a:r>
              <a:rPr lang="es-ES" sz="2600" dirty="0"/>
              <a:t>Hay que aprender a hacer la colada, chicos!</a:t>
            </a:r>
          </a:p>
          <a:p>
            <a:pPr marL="0" indent="0" algn="ctr">
              <a:buNone/>
            </a:pPr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19"/>
            <a:ext cx="6912768" cy="492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994037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Autofit/>
          </a:bodyPr>
          <a:lstStyle/>
          <a:p>
            <a:r>
              <a:rPr lang="es-ES" sz="3600" dirty="0" smtClean="0"/>
              <a:t>LOS </a:t>
            </a:r>
            <a:r>
              <a:rPr lang="es-ES" sz="3600" dirty="0" smtClean="0"/>
              <a:t>JÓVENES MONJES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5805264"/>
            <a:ext cx="8229600" cy="8640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2400" dirty="0" smtClean="0"/>
              <a:t>… </a:t>
            </a:r>
            <a:r>
              <a:rPr lang="es-ES" sz="2400" dirty="0"/>
              <a:t>  </a:t>
            </a:r>
            <a:r>
              <a:rPr lang="es-ES" sz="2400" dirty="0" smtClean="0"/>
              <a:t>y </a:t>
            </a:r>
            <a:r>
              <a:rPr lang="es-ES" sz="2400" dirty="0" smtClean="0"/>
              <a:t>también </a:t>
            </a:r>
            <a:r>
              <a:rPr lang="es-ES" sz="2400" dirty="0"/>
              <a:t>pasa por el aprendizaje de la limpieza regular de  duchas y baños....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836713"/>
            <a:ext cx="6480720" cy="486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486443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.5|2.9|7.9|7.8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761</Words>
  <Application>Microsoft Office PowerPoint</Application>
  <PresentationFormat>Presentación en pantalla (4:3)</PresentationFormat>
  <Paragraphs>94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Tema de Office</vt:lpstr>
      <vt:lpstr>THE PURE DRINKING WATER PROJECT</vt:lpstr>
      <vt:lpstr>INTRODUCCIÓN</vt:lpstr>
      <vt:lpstr>INTRODUCCIÓN</vt:lpstr>
      <vt:lpstr>EN INDIA</vt:lpstr>
      <vt:lpstr>EL MONASTERIO</vt:lpstr>
      <vt:lpstr>LOS MONJES</vt:lpstr>
      <vt:lpstr>LOS  JÓVENES MONJES</vt:lpstr>
      <vt:lpstr>LOS JÓVENES MONJES</vt:lpstr>
      <vt:lpstr>LOS JÓVENES MONJES</vt:lpstr>
      <vt:lpstr>LOS JÓVENES MONJES</vt:lpstr>
      <vt:lpstr>LOS MONJES JÓVENES</vt:lpstr>
      <vt:lpstr>PRESENCIA DE LAS ASOCIACIONES</vt:lpstr>
      <vt:lpstr>EL ORFELINATO CATÓLICO</vt:lpstr>
      <vt:lpstr>EL APOYO A LAS PERSONAS MAYORES</vt:lpstr>
      <vt:lpstr>EN NEPAL</vt:lpstr>
      <vt:lpstr>EDUCACIÓN Y ACOMPAÑAMIENTO  A LOS MONJES</vt:lpstr>
      <vt:lpstr>APOYO EN LOS ESTUDIOS</vt:lpstr>
      <vt:lpstr>INICIATIVAS EXCEPCIONALES</vt:lpstr>
      <vt:lpstr>LA CLÍNICA</vt:lpstr>
      <vt:lpstr>LA FÁBRICA DE INCIENSO</vt:lpstr>
      <vt:lpstr> « Agua Potable», el oro azul del siglo XXI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-</cp:lastModifiedBy>
  <cp:revision>48</cp:revision>
  <dcterms:created xsi:type="dcterms:W3CDTF">2013-10-18T07:39:10Z</dcterms:created>
  <dcterms:modified xsi:type="dcterms:W3CDTF">2013-10-23T23:36:58Z</dcterms:modified>
</cp:coreProperties>
</file>